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"/>
  </p:notesMasterIdLst>
  <p:sldIdLst>
    <p:sldId id="261" r:id="rId2"/>
    <p:sldId id="262" r:id="rId3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815"/>
    <a:srgbClr val="FFCCCC"/>
    <a:srgbClr val="F8B62D"/>
    <a:srgbClr val="E60012"/>
    <a:srgbClr val="E94708"/>
    <a:srgbClr val="906E30"/>
    <a:srgbClr val="82582D"/>
    <a:srgbClr val="A4723A"/>
    <a:srgbClr val="664724"/>
    <a:srgbClr val="645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455" autoAdjust="0"/>
  </p:normalViewPr>
  <p:slideViewPr>
    <p:cSldViewPr snapToGrid="0">
      <p:cViewPr varScale="1">
        <p:scale>
          <a:sx n="55" d="100"/>
          <a:sy n="55" d="100"/>
        </p:scale>
        <p:origin x="2094" y="9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2016/12/23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5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8145" y="4188257"/>
            <a:ext cx="949239" cy="913873"/>
          </a:xfrm>
          <a:prstGeom prst="ellipse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Oval 39"/>
          <p:cNvSpPr/>
          <p:nvPr/>
        </p:nvSpPr>
        <p:spPr>
          <a:xfrm>
            <a:off x="316707" y="3274384"/>
            <a:ext cx="949239" cy="913873"/>
          </a:xfrm>
          <a:prstGeom prst="ellipse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660348" y="2361864"/>
            <a:ext cx="949239" cy="913873"/>
          </a:xfrm>
          <a:prstGeom prst="ellipse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6256969" y="3179305"/>
            <a:ext cx="949239" cy="913873"/>
          </a:xfrm>
          <a:prstGeom prst="ellipse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" y="5133905"/>
            <a:ext cx="7781925" cy="591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" y="5688844"/>
            <a:ext cx="323190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955" y="4358056"/>
            <a:ext cx="10320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自立</a:t>
            </a:r>
            <a:endParaRPr lang="en-US" altLang="ja-JP" sz="2000" dirty="0" smtClean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15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可</a:t>
            </a:r>
            <a:endParaRPr lang="zh-CN" altLang="en-US" sz="15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249" y="2538590"/>
            <a:ext cx="10320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要介護</a:t>
            </a:r>
            <a:endParaRPr lang="en-US" altLang="ja-JP" sz="2000" dirty="0" smtClean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15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可</a:t>
            </a:r>
            <a:endParaRPr lang="zh-CN" altLang="en-US" sz="15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2620" y="3336279"/>
            <a:ext cx="10320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認知症</a:t>
            </a:r>
            <a:endParaRPr lang="en-US" altLang="ja-JP" sz="2000" dirty="0" smtClean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15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相談</a:t>
            </a:r>
            <a:r>
              <a:rPr lang="ja-JP" altLang="en-US" sz="15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可</a:t>
            </a:r>
            <a:endParaRPr lang="zh-CN" altLang="en-US" sz="15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315" y="3439111"/>
            <a:ext cx="10320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要支援</a:t>
            </a:r>
            <a:endParaRPr lang="en-US" altLang="ja-JP" sz="2000" dirty="0" smtClean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15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可</a:t>
            </a:r>
            <a:endParaRPr lang="zh-CN" altLang="en-US" sz="15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498" y="6165593"/>
            <a:ext cx="2891065" cy="94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350" dirty="0">
                <a:solidFill>
                  <a:srgbClr val="E60012"/>
                </a:solidFill>
                <a:latin typeface="HGPSoeiKakugothicUB" pitchFamily="34" charset="-128"/>
                <a:ea typeface="HGPSoeiKakugothicUB" pitchFamily="34" charset="-128"/>
              </a:rPr>
              <a:t>月額利用料 </a:t>
            </a:r>
          </a:p>
          <a:p>
            <a:pPr algn="ctr"/>
            <a:r>
              <a:rPr lang="en-US" altLang="ja-JP" sz="3193" dirty="0" smtClean="0">
                <a:solidFill>
                  <a:srgbClr val="E60012"/>
                </a:solidFill>
                <a:latin typeface="HGPSoeiKakugothicUB" pitchFamily="34" charset="-128"/>
                <a:ea typeface="HGPSoeiKakugothicUB" pitchFamily="34" charset="-128"/>
              </a:rPr>
              <a:t>186</a:t>
            </a:r>
            <a:r>
              <a:rPr lang="en-US" altLang="zh-TW" sz="3193" dirty="0" smtClean="0">
                <a:solidFill>
                  <a:srgbClr val="E60012"/>
                </a:solidFill>
                <a:latin typeface="HGPSoeiKakugothicUB" pitchFamily="34" charset="-128"/>
                <a:ea typeface="HGPSoeiKakugothicUB" pitchFamily="34" charset="-128"/>
              </a:rPr>
              <a:t>,000</a:t>
            </a:r>
            <a:r>
              <a:rPr lang="zh-TW" altLang="en-US" sz="3193" dirty="0">
                <a:solidFill>
                  <a:srgbClr val="E60012"/>
                </a:solidFill>
                <a:latin typeface="HGPSoeiKakugothicUB" pitchFamily="34" charset="-128"/>
                <a:ea typeface="HGPSoeiKakugothicUB" pitchFamily="34" charset="-128"/>
              </a:rPr>
              <a:t>円</a:t>
            </a:r>
            <a:r>
              <a:rPr lang="en-US" altLang="zh-TW" sz="3193" dirty="0">
                <a:solidFill>
                  <a:srgbClr val="E60012"/>
                </a:solidFill>
                <a:latin typeface="HGPSoeiKakugothicUB" pitchFamily="34" charset="-128"/>
                <a:ea typeface="HGPSoeiKakugothicUB" pitchFamily="34" charset="-128"/>
              </a:rPr>
              <a:t>〜</a:t>
            </a:r>
            <a:endParaRPr lang="zh-CN" altLang="en-US" sz="3193" dirty="0">
              <a:solidFill>
                <a:srgbClr val="E60012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0393" y="7690400"/>
            <a:ext cx="732048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zh-TW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施設概要：</a:t>
            </a: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zh-TW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居室概要：</a:t>
            </a: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zh-TW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設　</a:t>
            </a:r>
            <a:r>
              <a:rPr lang="zh-TW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zh-TW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　備</a:t>
            </a:r>
            <a:r>
              <a:rPr lang="zh-TW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：</a:t>
            </a:r>
            <a:endParaRPr lang="en-US" altLang="zh-TW" sz="1060" dirty="0" smtClean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endParaRPr lang="zh-TW" altLang="en-US" sz="106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endParaRPr lang="ja-JP" altLang="en-US" sz="106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39879" y="7690400"/>
            <a:ext cx="3105332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木造</a:t>
            </a:r>
            <a:r>
              <a:rPr lang="en-US" altLang="ja-JP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2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階建て</a:t>
            </a:r>
            <a:r>
              <a:rPr lang="ja-JP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（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平成</a:t>
            </a:r>
            <a:r>
              <a:rPr lang="en-US" altLang="ja-JP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26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年</a:t>
            </a:r>
            <a:r>
              <a:rPr lang="en-US" altLang="ja-JP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3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月</a:t>
            </a:r>
            <a:r>
              <a:rPr lang="ja-JP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竣工）</a:t>
            </a: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お一人部室（</a:t>
            </a:r>
            <a:r>
              <a:rPr lang="en-US" altLang="ja-JP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20.29㎡</a:t>
            </a:r>
            <a:r>
              <a:rPr lang="ja-JP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）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、お二人部屋室（</a:t>
            </a:r>
            <a:r>
              <a:rPr lang="en-US" altLang="ja-JP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40.58㎡</a:t>
            </a:r>
            <a:r>
              <a:rPr lang="ja-JP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）</a:t>
            </a: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ja-JP" altLang="en-US" sz="106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離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れに天然温泉「和らぎの湯」を提供、</a:t>
            </a:r>
            <a:endParaRPr lang="en-US" altLang="ja-JP" sz="1060" dirty="0" smtClean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日本最大規模のこだわりの木造軸組工法、</a:t>
            </a:r>
            <a:endParaRPr lang="en-US" altLang="ja-JP" sz="1060" dirty="0" smtClean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直下型震度</a:t>
            </a:r>
            <a:r>
              <a:rPr lang="en-US" altLang="ja-JP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7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に耐える躯体構造、無停電システム、</a:t>
            </a:r>
            <a:endParaRPr lang="en-US" altLang="ja-JP" sz="1060" dirty="0" smtClean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緊急呼出システム導入、食堂・居室に床暖房完備、</a:t>
            </a:r>
            <a:endParaRPr lang="en-US" altLang="ja-JP" sz="1060" dirty="0" smtClean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400"/>
              </a:lnSpc>
              <a:spcBef>
                <a:spcPts val="400"/>
              </a:spcBef>
            </a:pP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特殊浴槽・</a:t>
            </a:r>
            <a:r>
              <a:rPr lang="en-US" altLang="ja-JP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AED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・全館無線</a:t>
            </a:r>
            <a:r>
              <a:rPr lang="en-US" altLang="ja-JP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LAN</a:t>
            </a:r>
            <a:r>
              <a:rPr lang="ja-JP" altLang="en-US" sz="106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完備、訪問理容実施</a:t>
            </a:r>
            <a:endParaRPr lang="ja-JP" altLang="en-US" sz="106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60393" y="7389356"/>
            <a:ext cx="1470307" cy="30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ja-JP" altLang="en-US" sz="128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［概要・設備］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8498" y="7389356"/>
            <a:ext cx="1470307" cy="30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ja-JP" altLang="en-US" sz="128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［料金プラン］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8498" y="9420419"/>
            <a:ext cx="3133858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ja-JP" altLang="en-US" sz="1500" dirty="0" smtClean="0">
                <a:solidFill>
                  <a:schemeClr val="bg1"/>
                </a:solidFill>
                <a:latin typeface="+mn-ea"/>
              </a:rPr>
              <a:t>介護付有料老人ホーム</a:t>
            </a:r>
            <a:r>
              <a:rPr lang="ja-JP" altLang="en-US" sz="1500" b="1" dirty="0" smtClean="0">
                <a:solidFill>
                  <a:schemeClr val="bg1"/>
                </a:solidFill>
                <a:latin typeface="+mn-ea"/>
              </a:rPr>
              <a:t>　和らぎ</a:t>
            </a:r>
            <a:endParaRPr lang="ja-JP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497" y="9691643"/>
            <a:ext cx="3321895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TW" altLang="en-US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［住所］ </a:t>
            </a:r>
            <a:r>
              <a:rPr lang="zh-TW" altLang="en-US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〒</a:t>
            </a:r>
            <a:r>
              <a:rPr lang="en-US" altLang="ja-JP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250</a:t>
            </a:r>
            <a:r>
              <a:rPr lang="en-US" altLang="zh-TW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-</a:t>
            </a:r>
            <a:r>
              <a:rPr lang="en-US" altLang="ja-JP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0123</a:t>
            </a:r>
            <a:r>
              <a:rPr lang="en-US" altLang="zh-TW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ja-JP" altLang="en-US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神奈川県南足柄市中沼</a:t>
            </a:r>
            <a:r>
              <a:rPr lang="en-US" altLang="ja-JP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114</a:t>
            </a:r>
            <a:endParaRPr lang="en-US" altLang="zh-TW" sz="11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900"/>
              </a:lnSpc>
            </a:pPr>
            <a:r>
              <a:rPr lang="zh-TW" altLang="en-US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［</a:t>
            </a:r>
            <a:r>
              <a:rPr lang="en-US" altLang="zh-TW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TEL</a:t>
            </a:r>
            <a:r>
              <a:rPr lang="zh-TW" altLang="en-US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］ </a:t>
            </a:r>
            <a:r>
              <a:rPr lang="en-US" altLang="ja-JP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0465-46-721</a:t>
            </a:r>
            <a:r>
              <a:rPr lang="en-US" altLang="ja-JP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0</a:t>
            </a:r>
            <a:endParaRPr lang="en-US" altLang="zh-TW" sz="11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just">
              <a:lnSpc>
                <a:spcPts val="1900"/>
              </a:lnSpc>
            </a:pPr>
            <a:r>
              <a:rPr lang="zh-TW" altLang="en-US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［</a:t>
            </a:r>
            <a:r>
              <a:rPr lang="en-US" altLang="zh-TW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FAX</a:t>
            </a:r>
            <a:r>
              <a:rPr lang="zh-TW" altLang="en-US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］ </a:t>
            </a:r>
            <a:r>
              <a:rPr lang="en-US" altLang="ja-JP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0465-73-0661</a:t>
            </a:r>
          </a:p>
          <a:p>
            <a:pPr algn="just">
              <a:lnSpc>
                <a:spcPts val="1900"/>
              </a:lnSpc>
            </a:pPr>
            <a:r>
              <a:rPr lang="zh-TW" altLang="en-US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［</a:t>
            </a:r>
            <a:r>
              <a:rPr lang="en-US" altLang="zh-TW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URL</a:t>
            </a:r>
            <a:r>
              <a:rPr lang="zh-TW" altLang="en-US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］ </a:t>
            </a:r>
            <a:r>
              <a:rPr lang="en-US" altLang="zh-TW" sz="11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http://</a:t>
            </a:r>
            <a:r>
              <a:rPr lang="en-US" altLang="zh-TW" sz="11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www.yawaragi-kaigo.com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87719"/>
              </p:ext>
            </p:extLst>
          </p:nvPr>
        </p:nvGraphicFramePr>
        <p:xfrm>
          <a:off x="528820" y="7735089"/>
          <a:ext cx="2827871" cy="14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161"/>
                <a:gridCol w="1770710"/>
              </a:tblGrid>
              <a:tr h="28454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家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　  　 　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賃</a:t>
                      </a:r>
                      <a:endParaRPr lang="zh-CN" altLang="en-US" sz="1200" b="0" dirty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85</a:t>
                      </a:r>
                      <a:r>
                        <a:rPr lang="en-US" altLang="zh-CN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,000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円</a:t>
                      </a:r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/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月</a:t>
                      </a:r>
                      <a:r>
                        <a:rPr lang="en-US" altLang="zh-CN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〜</a:t>
                      </a: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54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食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材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料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費</a:t>
                      </a:r>
                      <a:endParaRPr lang="zh-CN" altLang="en-US" sz="1200" b="0" dirty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54</a:t>
                      </a:r>
                      <a:r>
                        <a:rPr lang="en-US" altLang="zh-CN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,000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円</a:t>
                      </a:r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/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月</a:t>
                      </a:r>
                      <a:endParaRPr lang="en-US" altLang="zh-CN" sz="1200" b="0" dirty="0" smtClean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54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光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熱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水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費</a:t>
                      </a:r>
                      <a:endParaRPr lang="zh-CN" altLang="en-US" sz="1200" b="0" dirty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15</a:t>
                      </a:r>
                      <a:r>
                        <a:rPr lang="en-US" altLang="zh-CN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,000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円</a:t>
                      </a:r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/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月</a:t>
                      </a:r>
                      <a:endParaRPr lang="en-US" altLang="zh-CN" sz="1200" b="0" dirty="0" smtClean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54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管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　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理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 　費</a:t>
                      </a:r>
                      <a:endParaRPr lang="zh-CN" altLang="en-US" sz="1200" b="0" dirty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32</a:t>
                      </a:r>
                      <a:r>
                        <a:rPr lang="en-US" altLang="zh-CN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,000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円</a:t>
                      </a:r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/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月</a:t>
                      </a:r>
                      <a:r>
                        <a:rPr lang="en-US" altLang="ja-JP" sz="10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(</a:t>
                      </a:r>
                      <a:r>
                        <a:rPr lang="ja-JP" altLang="en-US" sz="10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支援・介護</a:t>
                      </a:r>
                      <a:r>
                        <a:rPr lang="en-US" altLang="ja-JP" sz="10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)</a:t>
                      </a:r>
                      <a:endParaRPr lang="en-US" altLang="zh-CN" sz="1000" b="0" dirty="0" smtClean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敷　  　 　金</a:t>
                      </a:r>
                      <a:endParaRPr lang="zh-CN" altLang="en-US" sz="1200" b="0" dirty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3</a:t>
                      </a:r>
                      <a:r>
                        <a:rPr lang="ja-JP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ヶ</a:t>
                      </a:r>
                      <a:r>
                        <a:rPr lang="zh-CN" altLang="en-US" sz="12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月分</a:t>
                      </a:r>
                      <a:r>
                        <a:rPr lang="en-US" altLang="ja-JP" sz="10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(</a:t>
                      </a:r>
                      <a:r>
                        <a:rPr lang="ja-JP" altLang="en-US" sz="10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預り金</a:t>
                      </a:r>
                      <a:r>
                        <a:rPr lang="en-US" altLang="ja-JP" sz="1000" b="0" dirty="0" smtClean="0">
                          <a:solidFill>
                            <a:srgbClr val="231815"/>
                          </a:solidFill>
                          <a:latin typeface="MS PGothic" pitchFamily="34" charset="-128"/>
                          <a:ea typeface="MS PGothic" pitchFamily="34" charset="-128"/>
                        </a:rPr>
                        <a:t>)</a:t>
                      </a:r>
                      <a:endParaRPr lang="en-US" altLang="zh-CN" sz="1000" b="0" dirty="0" smtClean="0">
                        <a:solidFill>
                          <a:srgbClr val="231815"/>
                        </a:solidFill>
                        <a:latin typeface="MS PGothic" pitchFamily="34" charset="-128"/>
                        <a:ea typeface="MS PGothic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09" y="1487300"/>
            <a:ext cx="3594917" cy="6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38"/>
          <p:cNvSpPr/>
          <p:nvPr/>
        </p:nvSpPr>
        <p:spPr>
          <a:xfrm>
            <a:off x="5831598" y="2337478"/>
            <a:ext cx="949239" cy="913873"/>
          </a:xfrm>
          <a:prstGeom prst="ellipse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14"/>
          <p:cNvSpPr/>
          <p:nvPr/>
        </p:nvSpPr>
        <p:spPr>
          <a:xfrm>
            <a:off x="5722137" y="2532119"/>
            <a:ext cx="11614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2</a:t>
            </a:r>
            <a:r>
              <a:rPr lang="ja-JP" altLang="en-US" sz="20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人部屋</a:t>
            </a:r>
            <a:endParaRPr lang="en-US" altLang="ja-JP" sz="2000" dirty="0" smtClean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15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あ</a:t>
            </a:r>
            <a:r>
              <a:rPr lang="ja-JP" altLang="en-US" sz="15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り</a:t>
            </a:r>
            <a:endParaRPr lang="zh-CN" altLang="en-US" sz="15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755712" y="4003186"/>
            <a:ext cx="731332" cy="604347"/>
            <a:chOff x="6121793" y="1349256"/>
            <a:chExt cx="731332" cy="604347"/>
          </a:xfrm>
        </p:grpSpPr>
        <p:sp>
          <p:nvSpPr>
            <p:cNvPr id="33" name="Oval 38"/>
            <p:cNvSpPr/>
            <p:nvPr/>
          </p:nvSpPr>
          <p:spPr>
            <a:xfrm>
              <a:off x="6183718" y="1349256"/>
              <a:ext cx="607482" cy="6043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Rectangle 14"/>
            <p:cNvSpPr/>
            <p:nvPr/>
          </p:nvSpPr>
          <p:spPr>
            <a:xfrm>
              <a:off x="6121793" y="1398591"/>
              <a:ext cx="7313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 smtClean="0">
                  <a:solidFill>
                    <a:srgbClr val="231815"/>
                  </a:solidFill>
                  <a:latin typeface="HGPSoeiKakugothicUB" pitchFamily="34" charset="-128"/>
                  <a:ea typeface="HGPSoeiKakugothicUB" pitchFamily="34" charset="-128"/>
                </a:rPr>
                <a:t>温泉</a:t>
              </a:r>
              <a:endParaRPr lang="en-US" altLang="ja-JP" sz="12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endParaRPr>
            </a:p>
            <a:p>
              <a:pPr algn="ctr"/>
              <a:r>
                <a:rPr lang="ja-JP" altLang="en-US" sz="1200" dirty="0" smtClean="0">
                  <a:solidFill>
                    <a:srgbClr val="231815"/>
                  </a:solidFill>
                  <a:latin typeface="HGPSoeiKakugothicUB" pitchFamily="34" charset="-128"/>
                  <a:ea typeface="HGPSoeiKakugothicUB" pitchFamily="34" charset="-128"/>
                </a:rPr>
                <a:t>入浴</a:t>
              </a:r>
              <a:endParaRPr lang="zh-CN" altLang="en-US" sz="12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endParaRPr>
            </a:p>
          </p:txBody>
        </p:sp>
      </p:grpSp>
      <p:sp>
        <p:nvSpPr>
          <p:cNvPr id="6" name="角丸四角形 5"/>
          <p:cNvSpPr/>
          <p:nvPr/>
        </p:nvSpPr>
        <p:spPr>
          <a:xfrm>
            <a:off x="933354" y="315458"/>
            <a:ext cx="4019645" cy="543855"/>
          </a:xfrm>
          <a:prstGeom prst="roundRect">
            <a:avLst>
              <a:gd name="adj" fmla="val 481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入居保証金なし</a:t>
            </a:r>
            <a:endParaRPr kumimoji="1" lang="ja-JP" altLang="en-US" sz="28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98620" y="602845"/>
            <a:ext cx="8329896" cy="923330"/>
            <a:chOff x="503079" y="-503180"/>
            <a:chExt cx="8329896" cy="923330"/>
          </a:xfrm>
        </p:grpSpPr>
        <p:sp>
          <p:nvSpPr>
            <p:cNvPr id="2" name="Rectangle 1"/>
            <p:cNvSpPr/>
            <p:nvPr/>
          </p:nvSpPr>
          <p:spPr>
            <a:xfrm>
              <a:off x="503079" y="-503180"/>
              <a:ext cx="65665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200" b="1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介護付有料老人ホーム</a:t>
              </a:r>
              <a:r>
                <a:rPr lang="ja-JP" altLang="en-US" sz="2590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　</a:t>
              </a:r>
              <a:r>
                <a:rPr lang="ja-JP" altLang="en-US" sz="5400" b="1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和らぎ</a:t>
              </a:r>
              <a:endParaRPr lang="zh-CN" altLang="en-US" sz="5400" b="1" dirty="0">
                <a:solidFill>
                  <a:srgbClr val="231815"/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  <p:sp>
          <p:nvSpPr>
            <p:cNvPr id="45" name="Rectangle 1"/>
            <p:cNvSpPr/>
            <p:nvPr/>
          </p:nvSpPr>
          <p:spPr>
            <a:xfrm>
              <a:off x="2266433" y="-286945"/>
              <a:ext cx="65665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b="1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やわ</a:t>
              </a:r>
              <a:endParaRPr lang="zh-CN" altLang="en-US" sz="1100" b="1" dirty="0">
                <a:solidFill>
                  <a:srgbClr val="231815"/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4" y="2254830"/>
            <a:ext cx="4207639" cy="279963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6748630" y="2645627"/>
            <a:ext cx="731332" cy="604347"/>
            <a:chOff x="6726293" y="1368665"/>
            <a:chExt cx="930149" cy="722715"/>
          </a:xfrm>
        </p:grpSpPr>
        <p:sp>
          <p:nvSpPr>
            <p:cNvPr id="37" name="Oval 38"/>
            <p:cNvSpPr/>
            <p:nvPr/>
          </p:nvSpPr>
          <p:spPr>
            <a:xfrm>
              <a:off x="6786673" y="1368665"/>
              <a:ext cx="772630" cy="72271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Rectangle 14"/>
            <p:cNvSpPr/>
            <p:nvPr/>
          </p:nvSpPr>
          <p:spPr>
            <a:xfrm>
              <a:off x="6726293" y="1447509"/>
              <a:ext cx="930149" cy="552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 smtClean="0">
                  <a:solidFill>
                    <a:srgbClr val="231815"/>
                  </a:solidFill>
                  <a:latin typeface="HGPSoeiKakugothicUB" pitchFamily="34" charset="-128"/>
                  <a:ea typeface="HGPSoeiKakugothicUB" pitchFamily="34" charset="-128"/>
                </a:rPr>
                <a:t>体験</a:t>
              </a:r>
              <a:endParaRPr lang="en-US" altLang="ja-JP" sz="12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endParaRPr>
            </a:p>
            <a:p>
              <a:pPr algn="ctr"/>
              <a:r>
                <a:rPr lang="ja-JP" altLang="en-US" sz="1200" dirty="0" smtClean="0">
                  <a:solidFill>
                    <a:srgbClr val="231815"/>
                  </a:solidFill>
                  <a:latin typeface="HGPSoeiKakugothicUB" pitchFamily="34" charset="-128"/>
                  <a:ea typeface="HGPSoeiKakugothicUB" pitchFamily="34" charset="-128"/>
                </a:rPr>
                <a:t>入居</a:t>
              </a:r>
              <a:r>
                <a:rPr lang="ja-JP" altLang="en-US" sz="1200" dirty="0">
                  <a:solidFill>
                    <a:srgbClr val="231815"/>
                  </a:solidFill>
                  <a:latin typeface="HGPSoeiKakugothicUB" pitchFamily="34" charset="-128"/>
                  <a:ea typeface="HGPSoeiKakugothicUB" pitchFamily="34" charset="-128"/>
                </a:rPr>
                <a:t>可</a:t>
              </a:r>
              <a:endParaRPr lang="zh-CN" altLang="en-US" sz="12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endParaRPr>
            </a:p>
          </p:txBody>
        </p:sp>
      </p:grpSp>
      <p:sp>
        <p:nvSpPr>
          <p:cNvPr id="42" name="Rectangle 1"/>
          <p:cNvSpPr/>
          <p:nvPr/>
        </p:nvSpPr>
        <p:spPr>
          <a:xfrm>
            <a:off x="2590972" y="6247394"/>
            <a:ext cx="6881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</a:t>
            </a:r>
            <a:endParaRPr lang="zh-CN" altLang="en-US" sz="11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Oval 38"/>
          <p:cNvSpPr/>
          <p:nvPr/>
        </p:nvSpPr>
        <p:spPr>
          <a:xfrm>
            <a:off x="5888079" y="4106176"/>
            <a:ext cx="967361" cy="919932"/>
          </a:xfrm>
          <a:prstGeom prst="ellipse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14"/>
          <p:cNvSpPr/>
          <p:nvPr/>
        </p:nvSpPr>
        <p:spPr>
          <a:xfrm>
            <a:off x="5855748" y="4266529"/>
            <a:ext cx="10320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終末期</a:t>
            </a:r>
            <a:r>
              <a:rPr lang="ja-JP" altLang="en-US" sz="1500" dirty="0" smtClean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対応可</a:t>
            </a:r>
            <a:endParaRPr lang="zh-CN" altLang="en-US" sz="15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11" y="5688844"/>
            <a:ext cx="3695078" cy="176512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10"/>
          <p:cNvSpPr>
            <a:spLocks/>
          </p:cNvSpPr>
          <p:nvPr/>
        </p:nvSpPr>
        <p:spPr>
          <a:xfrm>
            <a:off x="3855039" y="6009072"/>
            <a:ext cx="3453586" cy="1284967"/>
          </a:xfrm>
          <a:prstGeom prst="rect">
            <a:avLst/>
          </a:prstGeom>
        </p:spPr>
        <p:txBody>
          <a:bodyPr wrap="square" numCol="1" spcCol="1440000">
            <a:spAutoFit/>
          </a:bodyPr>
          <a:lstStyle/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ja-JP" altLang="en-US" sz="15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富士山を眺める大自然のなか　</a:t>
            </a:r>
            <a:endParaRPr lang="en-US" altLang="ja-JP" sz="1500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ja-JP" altLang="en-US" sz="15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木の温もりに包まれた環境で　</a:t>
            </a:r>
            <a:endParaRPr lang="en-US" altLang="ja-JP" sz="1500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ja-JP" altLang="en-US" sz="15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四季の移ろいと　時間の流れを感じながら　</a:t>
            </a:r>
            <a:endParaRPr lang="en-US" altLang="ja-JP" sz="1500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ja-JP" altLang="en-US" sz="15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ゆったりとした日々を　お過ごしください</a:t>
            </a:r>
            <a:endParaRPr lang="ja-JP" altLang="en-US" sz="15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8"/>
          <a:srcRect b="6325"/>
          <a:stretch/>
        </p:blipFill>
        <p:spPr>
          <a:xfrm>
            <a:off x="5550963" y="9409237"/>
            <a:ext cx="1852658" cy="1258024"/>
          </a:xfrm>
          <a:prstGeom prst="rect">
            <a:avLst/>
          </a:prstGeom>
        </p:spPr>
      </p:pic>
      <p:grpSp>
        <p:nvGrpSpPr>
          <p:cNvPr id="50" name="グループ化 49"/>
          <p:cNvGrpSpPr/>
          <p:nvPr/>
        </p:nvGrpSpPr>
        <p:grpSpPr>
          <a:xfrm>
            <a:off x="3902994" y="5300432"/>
            <a:ext cx="3204969" cy="624842"/>
            <a:chOff x="736754" y="5144199"/>
            <a:chExt cx="2370670" cy="1020161"/>
          </a:xfrm>
        </p:grpSpPr>
        <p:sp>
          <p:nvSpPr>
            <p:cNvPr id="51" name="上リボン 50"/>
            <p:cNvSpPr/>
            <p:nvPr/>
          </p:nvSpPr>
          <p:spPr>
            <a:xfrm>
              <a:off x="736754" y="5204240"/>
              <a:ext cx="2370670" cy="723475"/>
            </a:xfrm>
            <a:prstGeom prst="ribbon2">
              <a:avLst>
                <a:gd name="adj1" fmla="val 16667"/>
                <a:gd name="adj2" fmla="val 60240"/>
              </a:avLst>
            </a:prstGeom>
            <a:solidFill>
              <a:srgbClr val="FFFF00"/>
            </a:solidFill>
            <a:ln w="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Rectangle 9"/>
            <p:cNvSpPr/>
            <p:nvPr/>
          </p:nvSpPr>
          <p:spPr>
            <a:xfrm>
              <a:off x="805653" y="5144199"/>
              <a:ext cx="2268491" cy="1020161"/>
            </a:xfrm>
            <a:prstGeom prst="rect">
              <a:avLst/>
            </a:prstGeom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ja-JP" altLang="en-US" sz="1600" dirty="0" smtClean="0">
                  <a:ln>
                    <a:solidFill>
                      <a:schemeClr val="accent1"/>
                    </a:solidFill>
                  </a:ln>
                  <a:solidFill>
                    <a:srgbClr val="231815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もうひとつの</a:t>
              </a:r>
              <a:r>
                <a:rPr lang="ja-JP" altLang="en-US" sz="2000" b="1" dirty="0" smtClean="0">
                  <a:ln>
                    <a:solidFill>
                      <a:schemeClr val="accent1"/>
                    </a:solidFill>
                  </a:ln>
                  <a:solidFill>
                    <a:srgbClr val="231815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我が家</a:t>
              </a:r>
              <a:endParaRPr lang="en-US" altLang="ja-JP" sz="2000" b="1" dirty="0" smtClean="0">
                <a:ln>
                  <a:solidFill>
                    <a:schemeClr val="accent1"/>
                  </a:solidFill>
                </a:ln>
                <a:solidFill>
                  <a:srgbClr val="231815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pPr algn="ctr"/>
              <a:endParaRPr lang="zh-CN" altLang="en-US" sz="1280" dirty="0">
                <a:ln>
                  <a:solidFill>
                    <a:schemeClr val="accent1"/>
                  </a:solidFill>
                </a:ln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732" y="5337208"/>
            <a:ext cx="1484921" cy="7797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7075" y="10116858"/>
            <a:ext cx="1854817" cy="445594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: 手操作入力 2"/>
          <p:cNvSpPr/>
          <p:nvPr/>
        </p:nvSpPr>
        <p:spPr>
          <a:xfrm rot="10800000">
            <a:off x="0" y="0"/>
            <a:ext cx="7758322" cy="10516298"/>
          </a:xfrm>
          <a:prstGeom prst="flowChartManualInpu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22584" y="269621"/>
            <a:ext cx="4523874" cy="441159"/>
          </a:xfrm>
          <a:prstGeom prst="roundRect">
            <a:avLst/>
          </a:prstGeom>
          <a:solidFill>
            <a:srgbClr val="FFFF00"/>
          </a:solidFill>
          <a:ln w="63500" cmpd="thinThick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中川温泉直送の癒しの温泉</a:t>
            </a:r>
            <a:endParaRPr kumimoji="1" lang="ja-JP" altLang="en-US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22584" y="792366"/>
            <a:ext cx="4523874" cy="441159"/>
          </a:xfrm>
          <a:prstGeom prst="roundRect">
            <a:avLst/>
          </a:prstGeom>
          <a:solidFill>
            <a:srgbClr val="FFFF00"/>
          </a:solidFill>
          <a:ln w="63500" cmpd="thinThick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都心から東名高速道路で</a:t>
            </a:r>
            <a:r>
              <a:rPr kumimoji="1" lang="en-US" altLang="ja-JP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</a:t>
            </a:r>
            <a:r>
              <a:rPr kumimoji="1" lang="ja-JP" altLang="en-US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時間</a:t>
            </a:r>
            <a:endParaRPr kumimoji="1" lang="ja-JP" altLang="en-US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22584" y="1324730"/>
            <a:ext cx="4523874" cy="441159"/>
          </a:xfrm>
          <a:prstGeom prst="roundRect">
            <a:avLst/>
          </a:prstGeom>
          <a:solidFill>
            <a:srgbClr val="FFFF00"/>
          </a:solidFill>
          <a:ln w="63500" cmpd="thinThick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木の温もりある こだわりの木造工法</a:t>
            </a:r>
            <a:endParaRPr kumimoji="1" lang="ja-JP" altLang="en-US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042" y="257132"/>
            <a:ext cx="2550695" cy="1508758"/>
          </a:xfrm>
          <a:prstGeom prst="rect">
            <a:avLst/>
          </a:prstGeom>
        </p:spPr>
      </p:pic>
      <p:pic>
        <p:nvPicPr>
          <p:cNvPr id="1026" name="Picture 2" descr="和ら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94" y="1978667"/>
            <a:ext cx="2254916" cy="15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k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4" y="1978667"/>
            <a:ext cx="2285827" cy="15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nnanokaigo.com/a_sphoto/data/P1PIC-201410280414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t="702" r="22174" b="-702"/>
          <a:stretch/>
        </p:blipFill>
        <p:spPr bwMode="auto">
          <a:xfrm>
            <a:off x="5235093" y="1978667"/>
            <a:ext cx="2254916" cy="2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 字 8"/>
          <p:cNvSpPr/>
          <p:nvPr/>
        </p:nvSpPr>
        <p:spPr>
          <a:xfrm>
            <a:off x="396846" y="3446050"/>
            <a:ext cx="2141709" cy="478066"/>
          </a:xfrm>
          <a:prstGeom prst="corner">
            <a:avLst>
              <a:gd name="adj1" fmla="val 73780"/>
              <a:gd name="adj2" fmla="val 34326"/>
            </a:avLst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和らぎ 入口玄関</a:t>
            </a:r>
            <a:endParaRPr kumimoji="1" lang="ja-JP" altLang="en-US" sz="1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3" name="L 字 12"/>
          <p:cNvSpPr/>
          <p:nvPr/>
        </p:nvSpPr>
        <p:spPr>
          <a:xfrm>
            <a:off x="5348300" y="4291758"/>
            <a:ext cx="2141709" cy="478066"/>
          </a:xfrm>
          <a:prstGeom prst="corner">
            <a:avLst>
              <a:gd name="adj1" fmla="val 73780"/>
              <a:gd name="adj2" fmla="val 34326"/>
            </a:avLst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ご自慢の ウッドデッキ</a:t>
            </a:r>
            <a:endParaRPr kumimoji="1" lang="ja-JP" altLang="en-US" sz="1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4" name="L 字 13"/>
          <p:cNvSpPr/>
          <p:nvPr/>
        </p:nvSpPr>
        <p:spPr>
          <a:xfrm>
            <a:off x="2876738" y="3475681"/>
            <a:ext cx="2141709" cy="478066"/>
          </a:xfrm>
          <a:prstGeom prst="corner">
            <a:avLst>
              <a:gd name="adj1" fmla="val 73780"/>
              <a:gd name="adj2" fmla="val 34326"/>
            </a:avLst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気持</a:t>
            </a:r>
            <a:r>
              <a:rPr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ちも和らぐ 水壺</a:t>
            </a:r>
            <a:endParaRPr kumimoji="1" lang="ja-JP" altLang="en-US" sz="1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032" name="Picture 8" descr="http://www.minnanokaigo.com/a_sphoto/data/P3PIC-201410280414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73" y="4170559"/>
            <a:ext cx="3909529" cy="22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 字 15"/>
          <p:cNvSpPr/>
          <p:nvPr/>
        </p:nvSpPr>
        <p:spPr>
          <a:xfrm rot="16200000">
            <a:off x="5574834" y="4357080"/>
            <a:ext cx="1085336" cy="2745014"/>
          </a:xfrm>
          <a:prstGeom prst="corner">
            <a:avLst>
              <a:gd name="adj1" fmla="val 226761"/>
              <a:gd name="adj2" fmla="val 16589"/>
            </a:avLst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1">
            <a:noAutofit/>
          </a:bodyPr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   ご家族でも入れる天然温泉</a:t>
            </a:r>
            <a:endParaRPr lang="en-US" altLang="ja-JP" sz="12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「和らぎの湯」</a:t>
            </a:r>
            <a:endParaRPr kumimoji="1" lang="en-US" altLang="ja-JP" sz="18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en-US" altLang="ja-JP" sz="12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    中川温泉の信玄の隠し湯が源泉</a:t>
            </a:r>
            <a:endParaRPr kumimoji="1" lang="ja-JP" altLang="en-US" sz="1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036" name="Picture 12" descr="和ら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33" y="6666049"/>
            <a:ext cx="2287245" cy="15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 字 18"/>
          <p:cNvSpPr/>
          <p:nvPr/>
        </p:nvSpPr>
        <p:spPr>
          <a:xfrm>
            <a:off x="2313513" y="8098730"/>
            <a:ext cx="2141709" cy="790058"/>
          </a:xfrm>
          <a:prstGeom prst="corner">
            <a:avLst>
              <a:gd name="adj1" fmla="val 80979"/>
              <a:gd name="adj2" fmla="val 22360"/>
            </a:avLst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トイレ・洗面台付きの</a:t>
            </a:r>
            <a:endParaRPr lang="en-US" altLang="ja-JP" sz="12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広いお部屋（全室個室）</a:t>
            </a:r>
            <a:endParaRPr kumimoji="1" lang="en-US" altLang="ja-JP" sz="12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20.29</a:t>
            </a:r>
            <a:r>
              <a:rPr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㎠</a:t>
            </a:r>
            <a:endParaRPr kumimoji="1" lang="ja-JP" altLang="en-US" sz="1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038" name="Picture 14" descr="toi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4" y="6658757"/>
            <a:ext cx="1915249" cy="22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innanokaigo.com/a_sphoto/data/I3PIC-201410280414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96" y="6516200"/>
            <a:ext cx="2170311" cy="14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 字 21"/>
          <p:cNvSpPr/>
          <p:nvPr/>
        </p:nvSpPr>
        <p:spPr>
          <a:xfrm>
            <a:off x="4889050" y="7847792"/>
            <a:ext cx="1986087" cy="434762"/>
          </a:xfrm>
          <a:prstGeom prst="corner">
            <a:avLst>
              <a:gd name="adj1" fmla="val 73780"/>
              <a:gd name="adj2" fmla="val 34326"/>
            </a:avLst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落着いた雰囲気の 食堂</a:t>
            </a:r>
            <a:endParaRPr kumimoji="1" lang="ja-JP" altLang="en-US" sz="12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24" name="Picture 10" descr="和らぎ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99" y="6401778"/>
            <a:ext cx="676676" cy="594446"/>
          </a:xfrm>
          <a:prstGeom prst="rect">
            <a:avLst/>
          </a:prstGeom>
          <a:noFill/>
          <a:ln w="63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角丸四角形 22"/>
          <p:cNvSpPr/>
          <p:nvPr/>
        </p:nvSpPr>
        <p:spPr>
          <a:xfrm>
            <a:off x="5419925" y="8721143"/>
            <a:ext cx="2070084" cy="521026"/>
          </a:xfrm>
          <a:prstGeom prst="roundRect">
            <a:avLst/>
          </a:prstGeom>
          <a:solidFill>
            <a:srgbClr val="FFFF00"/>
          </a:solidFill>
          <a:ln w="63500" cmpd="thinThick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 smtClean="0">
                <a:solidFill>
                  <a:schemeClr val="accent6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和らぎ </a:t>
            </a:r>
            <a:r>
              <a:rPr kumimoji="1" lang="ja-JP" altLang="en-US" sz="1500" b="1" dirty="0" smtClean="0">
                <a:solidFill>
                  <a:schemeClr val="accent6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グループ</a:t>
            </a:r>
            <a:endParaRPr kumimoji="1" lang="ja-JP" altLang="en-US" sz="1500" dirty="0">
              <a:solidFill>
                <a:schemeClr val="accent6">
                  <a:lumMod val="50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09148" y="9394739"/>
            <a:ext cx="7310589" cy="1334337"/>
            <a:chOff x="209148" y="9222755"/>
            <a:chExt cx="7310589" cy="1334337"/>
          </a:xfrm>
        </p:grpSpPr>
        <p:pic>
          <p:nvPicPr>
            <p:cNvPr id="2" name="Picture 2" descr="gaika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093" y="9222755"/>
              <a:ext cx="2284644" cy="1305855"/>
            </a:xfrm>
            <a:prstGeom prst="rect">
              <a:avLst/>
            </a:prstGeom>
            <a:noFill/>
            <a:ln w="63500" cmpd="thinThick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デイサービス和らぎ　外観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48" y="9241474"/>
              <a:ext cx="2284644" cy="1295221"/>
            </a:xfrm>
            <a:prstGeom prst="rect">
              <a:avLst/>
            </a:prstGeom>
            <a:noFill/>
            <a:ln w="63500" cmpd="thinThick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グループホーム和らぎ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940" y="9254446"/>
              <a:ext cx="2315507" cy="1302646"/>
            </a:xfrm>
            <a:prstGeom prst="rect">
              <a:avLst/>
            </a:prstGeom>
            <a:noFill/>
            <a:ln w="63500" cmpd="thinThick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"/>
            <p:cNvSpPr/>
            <p:nvPr/>
          </p:nvSpPr>
          <p:spPr>
            <a:xfrm>
              <a:off x="5563679" y="9222755"/>
              <a:ext cx="1946239" cy="261610"/>
            </a:xfrm>
            <a:prstGeom prst="rect">
              <a:avLst/>
            </a:prstGeom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ja-JP" altLang="en-US" sz="1100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介護付有料老人ホーム</a:t>
              </a:r>
              <a:r>
                <a:rPr lang="en-US" altLang="ja-JP" sz="1100" dirty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 </a:t>
              </a:r>
              <a:r>
                <a:rPr lang="ja-JP" altLang="en-US" sz="1100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和らぎ</a:t>
              </a:r>
              <a:endParaRPr lang="zh-CN" altLang="en-US" sz="1100" dirty="0">
                <a:solidFill>
                  <a:srgbClr val="231815"/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  <p:sp>
          <p:nvSpPr>
            <p:cNvPr id="32" name="Rectangle 1"/>
            <p:cNvSpPr/>
            <p:nvPr/>
          </p:nvSpPr>
          <p:spPr>
            <a:xfrm>
              <a:off x="3586038" y="9245786"/>
              <a:ext cx="143192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グループホーム 和らぎ</a:t>
              </a:r>
              <a:endParaRPr lang="zh-CN" altLang="en-US" sz="1100" dirty="0">
                <a:solidFill>
                  <a:srgbClr val="231815"/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  <p:sp>
          <p:nvSpPr>
            <p:cNvPr id="33" name="Rectangle 1"/>
            <p:cNvSpPr/>
            <p:nvPr/>
          </p:nvSpPr>
          <p:spPr>
            <a:xfrm>
              <a:off x="1151432" y="9241474"/>
              <a:ext cx="13330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dirty="0" smtClean="0">
                  <a:solidFill>
                    <a:srgbClr val="231815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デイサービス 和らぎ</a:t>
              </a:r>
              <a:endParaRPr lang="zh-CN" altLang="en-US" sz="1100" dirty="0">
                <a:solidFill>
                  <a:srgbClr val="231815"/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060473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293</Words>
  <Application>Microsoft Office PowerPoint</Application>
  <PresentationFormat>ユーザー設定</PresentationFormat>
  <Paragraphs>72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HGP教科書体</vt:lpstr>
      <vt:lpstr>HGP行書体</vt:lpstr>
      <vt:lpstr>HGP創英ﾌﾟﾚｾﾞﾝｽEB</vt:lpstr>
      <vt:lpstr>HGP創英角ｺﾞｼｯｸUB</vt:lpstr>
      <vt:lpstr>HGP創英角ｺﾞｼｯｸUB</vt:lpstr>
      <vt:lpstr>MS PGothic</vt:lpstr>
      <vt:lpstr>MS PGothic</vt:lpstr>
      <vt:lpstr>宋体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2016-07-28T23:37:03Z</dcterms:created>
  <dcterms:modified xsi:type="dcterms:W3CDTF">2016-12-23T06:27:53Z</dcterms:modified>
</cp:coreProperties>
</file>